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6"/>
  </p:notesMasterIdLst>
  <p:sldIdLst>
    <p:sldId id="256" r:id="rId3"/>
    <p:sldId id="257" r:id="rId4"/>
    <p:sldId id="258" r:id="rId5"/>
    <p:sldId id="290" r:id="rId6"/>
    <p:sldId id="259" r:id="rId7"/>
    <p:sldId id="260" r:id="rId8"/>
    <p:sldId id="261" r:id="rId9"/>
    <p:sldId id="262" r:id="rId10"/>
    <p:sldId id="263" r:id="rId11"/>
    <p:sldId id="264" r:id="rId12"/>
    <p:sldId id="287" r:id="rId13"/>
    <p:sldId id="289" r:id="rId14"/>
    <p:sldId id="288" r:id="rId15"/>
  </p:sldIdLst>
  <p:sldSz cx="9144000" cy="5143500" type="screen16x9"/>
  <p:notesSz cx="6858000" cy="9144000"/>
  <p:embeddedFontLst>
    <p:embeddedFont>
      <p:font typeface="Proxima Nova" panose="020B0604020202020204" charset="0"/>
      <p:regular r:id="rId17"/>
      <p:bold r:id="rId18"/>
      <p:italic r:id="rId19"/>
      <p:boldItalic r:id="rId20"/>
    </p:embeddedFont>
    <p:embeddedFont>
      <p:font typeface="Proxima Nova Semibold" panose="020B0604020202020204" charset="0"/>
      <p:regular r:id="rId21"/>
      <p:bold r:id="rId22"/>
      <p:italic r:id="rId23"/>
      <p:boldItalic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7700"/>
    <a:srgbClr val="C12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AD442F-081D-405D-82C3-5FEA820AE371}">
  <a:tblStyle styleId="{C7AD442F-081D-405D-82C3-5FEA820AE3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3"/>
    <p:restoredTop sz="81279" autoAdjust="0"/>
  </p:normalViewPr>
  <p:slideViewPr>
    <p:cSldViewPr snapToGrid="0">
      <p:cViewPr varScale="1">
        <p:scale>
          <a:sx n="123" d="100"/>
          <a:sy n="123" d="100"/>
        </p:scale>
        <p:origin x="1542" y="108"/>
      </p:cViewPr>
      <p:guideLst>
        <p:guide orient="horz" pos="1620"/>
        <p:guide pos="2880"/>
      </p:guideLst>
    </p:cSldViewPr>
  </p:slideViewPr>
  <p:outlineViewPr>
    <p:cViewPr>
      <p:scale>
        <a:sx n="30" d="100"/>
        <a:sy n="3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98d4babc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4" name="Google Shape;3864;g98d4babc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5" name="Google Shape;12045;SLIDES_API40678167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6" name="Google Shape;12046;SLIDES_API40678167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5" name="Google Shape;12045;SLIDES_API40678167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6" name="Google Shape;12046;SLIDES_API40678167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602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5" name="Google Shape;12045;SLIDES_API40678167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6" name="Google Shape;12046;SLIDES_API40678167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69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8384087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58384087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Houston is made up of 9 counties: </a:t>
            </a:r>
            <a:r>
              <a:rPr lang="en-CA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HarrisFort</a:t>
            </a:r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Bend, Montgomery, </a:t>
            </a:r>
            <a:r>
              <a:rPr lang="en-CA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Brazoria</a:t>
            </a:r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Galveston, Liberty, Waller Chambers, Austin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26fb7542_0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26fb7542_0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50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726fb7542_0_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9726fb7542_0_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9726fb75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9726fb75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 smtClean="0"/>
              <a:t>2019: 1283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 smtClean="0"/>
              <a:t>2021:1908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noProof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9726fb7542_0_3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9726fb7542_0_3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The priority for Health and Medical has shifted from mental counselling to healthcare, emergency rooms and hospitals.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g98d4babc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9" name="Google Shape;3609;g98d4babc2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Food and Shelter on bottom-left, bottom-right overall food and water distribution looks well spread.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Safety and Security – Spread is more even in 2021 compared to 2019.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Communication – more spread out for 2021.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gd5ba35761873d04_5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3" name="Google Shape;3733;gd5ba35761873d04_5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5275" y="1341375"/>
            <a:ext cx="4415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5275" y="3067825"/>
            <a:ext cx="31020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545150" y="494676"/>
            <a:ext cx="526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9000" y="445025"/>
            <a:ext cx="662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Fira Sans Extra Condensed Medium"/>
              <a:buNone/>
              <a:defRPr sz="2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8775" y="1405500"/>
            <a:ext cx="76863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\\Users\samay20\Documents\Dragons-21\Projects\Project5_Samay_Ali\Project_5\HoustonNumbered_Map.htm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foursquare.com/docs/api-reference/venues/details/" TargetMode="External"/><Relationship Id="rId3" Type="http://schemas.openxmlformats.org/officeDocument/2006/relationships/hyperlink" Target="https://www.yelp.com/developers/documentation/v3/business_search" TargetMode="External"/><Relationship Id="rId7" Type="http://schemas.openxmlformats.org/officeDocument/2006/relationships/hyperlink" Target="https://www.census.gov/en.html" TargetMode="External"/><Relationship Id="rId12" Type="http://schemas.openxmlformats.org/officeDocument/2006/relationships/hyperlink" Target="https://geopandas.org/docs/user_guide/i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erob.io/blog/google-yelp-foursquare-apis-python" TargetMode="External"/><Relationship Id="rId11" Type="http://schemas.openxmlformats.org/officeDocument/2006/relationships/hyperlink" Target="https://www.youtube.com/watch?v=t7lliJXFt8w&amp;t=1s" TargetMode="External"/><Relationship Id="rId5" Type="http://schemas.openxmlformats.org/officeDocument/2006/relationships/hyperlink" Target="https://console.cloud.google.com/apis/library?authuser=2&amp;project=yelpbusinesssinfo" TargetMode="External"/><Relationship Id="rId10" Type="http://schemas.openxmlformats.org/officeDocument/2006/relationships/hyperlink" Target="https://geopandas.org/getting_started.html" TargetMode="External"/><Relationship Id="rId4" Type="http://schemas.openxmlformats.org/officeDocument/2006/relationships/hyperlink" Target="https://realpython.com/python-requests/" TargetMode="External"/><Relationship Id="rId9" Type="http://schemas.openxmlformats.org/officeDocument/2006/relationships/hyperlink" Target="https://www.houston.org/sites/default/files/2020-08/Houston%20Facts%202020_1.pdf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>
            <a:extLst>
              <a:ext uri="{FF2B5EF4-FFF2-40B4-BE49-F238E27FC236}">
                <a16:creationId xmlns:a16="http://schemas.microsoft.com/office/drawing/2014/main" id="{FE83E869-F27A-3D44-9994-28E15A389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5" t="20861" r="10302" b="21425"/>
          <a:stretch/>
        </p:blipFill>
        <p:spPr>
          <a:xfrm>
            <a:off x="3396559" y="402852"/>
            <a:ext cx="5747441" cy="4337546"/>
          </a:xfrm>
          <a:prstGeom prst="rect">
            <a:avLst/>
          </a:prstGeom>
        </p:spPr>
      </p:pic>
      <p:sp>
        <p:nvSpPr>
          <p:cNvPr id="59" name="Google Shape;59;p16"/>
          <p:cNvSpPr txBox="1">
            <a:spLocks noGrp="1"/>
          </p:cNvSpPr>
          <p:nvPr>
            <p:ph type="ctrTitle"/>
          </p:nvPr>
        </p:nvSpPr>
        <p:spPr>
          <a:xfrm>
            <a:off x="725274" y="1563826"/>
            <a:ext cx="6161103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 dirty="0">
                <a:solidFill>
                  <a:schemeClr val="bg1"/>
                </a:solidFill>
                <a:highlight>
                  <a:srgbClr val="808000"/>
                </a:highlight>
              </a:rPr>
              <a:t>Categorize affected business according to FEMA’s seven lifelines, before and during a disaster, using</a:t>
            </a:r>
            <a:br>
              <a:rPr lang="en-CA" sz="3200" dirty="0">
                <a:solidFill>
                  <a:schemeClr val="bg1"/>
                </a:solidFill>
                <a:highlight>
                  <a:srgbClr val="808000"/>
                </a:highlight>
              </a:rPr>
            </a:br>
            <a:r>
              <a:rPr lang="en-CA" sz="3200" dirty="0">
                <a:solidFill>
                  <a:schemeClr val="bg1"/>
                </a:solidFill>
                <a:highlight>
                  <a:srgbClr val="808000"/>
                </a:highlight>
              </a:rPr>
              <a:t>Yelp data.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5272" y="3513188"/>
            <a:ext cx="4117892" cy="1119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CA" dirty="0">
                <a:solidFill>
                  <a:schemeClr val="accent4">
                    <a:lumMod val="50000"/>
                  </a:schemeClr>
                </a:solidFill>
              </a:rPr>
              <a:t>Briefly, this tool will utilize Yelp to estimate the effects of the event on each of the seven lifelines. </a:t>
            </a:r>
            <a:endParaRPr lang="en-CA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5" name="Google Shape;60;p16">
            <a:extLst>
              <a:ext uri="{FF2B5EF4-FFF2-40B4-BE49-F238E27FC236}">
                <a16:creationId xmlns:a16="http://schemas.microsoft.com/office/drawing/2014/main" id="{C24D9EAC-9B84-DF4B-BEE5-CA4DFDFB8D98}"/>
              </a:ext>
            </a:extLst>
          </p:cNvPr>
          <p:cNvSpPr txBox="1">
            <a:spLocks/>
          </p:cNvSpPr>
          <p:nvPr/>
        </p:nvSpPr>
        <p:spPr>
          <a:xfrm>
            <a:off x="725272" y="945075"/>
            <a:ext cx="416203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CA" b="1" dirty="0">
                <a:solidFill>
                  <a:schemeClr val="accent4">
                    <a:lumMod val="75000"/>
                  </a:schemeClr>
                </a:solidFill>
              </a:rPr>
              <a:t>DSI Project 5 for New Light Technologies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067946" y="4305190"/>
            <a:ext cx="1627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CA" sz="1600" b="1" dirty="0" err="1">
                <a:solidFill>
                  <a:schemeClr val="accent4">
                    <a:lumMod val="50000"/>
                  </a:schemeClr>
                </a:solidFill>
              </a:rPr>
              <a:t>Samay</a:t>
            </a:r>
            <a:r>
              <a:rPr lang="en-CA" sz="1600" b="1" dirty="0">
                <a:solidFill>
                  <a:schemeClr val="accent4">
                    <a:lumMod val="50000"/>
                  </a:schemeClr>
                </a:solidFill>
              </a:rPr>
              <a:t> Shah</a:t>
            </a:r>
          </a:p>
          <a:p>
            <a:pPr marL="0" lvl="0" indent="0"/>
            <a:r>
              <a:rPr lang="en-CA" sz="1600" b="1" dirty="0">
                <a:solidFill>
                  <a:schemeClr val="accent4">
                    <a:lumMod val="50000"/>
                  </a:schemeClr>
                </a:solidFill>
              </a:rPr>
              <a:t>Ali Habibi</a:t>
            </a:r>
            <a:endParaRPr lang="en-CA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24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Clustering each Lifelines - </a:t>
            </a:r>
            <a:r>
              <a:rPr lang="en" dirty="0" err="1"/>
              <a:t>KMeans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6D924-098B-C143-80C8-A20DDD37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382" y="1108552"/>
            <a:ext cx="3661924" cy="3374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461EF-857A-FC47-9A97-A2936BF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95" y="1108552"/>
            <a:ext cx="3661924" cy="33749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5552" y="4564250"/>
            <a:ext cx="232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Silhouette_score</a:t>
            </a:r>
            <a:r>
              <a:rPr lang="en-US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=0.57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7065" y="4564250"/>
            <a:ext cx="219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Silhouette_score</a:t>
            </a:r>
            <a:r>
              <a:rPr lang="en-US" sz="18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</a:rPr>
              <a:t>=0.44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8" name="Google Shape;12048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 smtClean="0">
                <a:solidFill>
                  <a:srgbClr val="C12214"/>
                </a:solidFill>
                <a:latin typeface="Arial"/>
                <a:ea typeface="Arial"/>
                <a:cs typeface="Arial"/>
                <a:sym typeface="Arial"/>
              </a:rPr>
              <a:t>Summary and Conclusions</a:t>
            </a:r>
            <a:endParaRPr b="1" dirty="0">
              <a:solidFill>
                <a:srgbClr val="C122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404AC-74D8-EC4A-AD19-66D10FB1B0B1}"/>
              </a:ext>
            </a:extLst>
          </p:cNvPr>
          <p:cNvSpPr txBox="1"/>
          <p:nvPr/>
        </p:nvSpPr>
        <p:spPr>
          <a:xfrm>
            <a:off x="1048350" y="888508"/>
            <a:ext cx="689244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Focus on lifelines increased between 2019 and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Banks were affected by shutting down of various businesses and hence number of branches were shut down or operated with reduced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Less important businesses like service stations dropped significantly by 2021, while the utilities went 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Radio stations were used as a major means of communication compared to television stations, which will require more people to operate.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Overall, priority of lifelines shifted because the focus of government shifted.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64856B-9443-1B44-9B97-05DF648E23F0}"/>
              </a:ext>
            </a:extLst>
          </p:cNvPr>
          <p:cNvGrpSpPr/>
          <p:nvPr/>
        </p:nvGrpSpPr>
        <p:grpSpPr>
          <a:xfrm>
            <a:off x="969820" y="2636106"/>
            <a:ext cx="7204360" cy="2227394"/>
            <a:chOff x="997761" y="2420071"/>
            <a:chExt cx="7204360" cy="22273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BC894A-A2AE-B740-9AE8-F315DDFDB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727" y="2420071"/>
              <a:ext cx="2227394" cy="22273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D56676-01CE-1049-B33B-E14FB7A4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6244" y="2420071"/>
              <a:ext cx="2227394" cy="22273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F008DD-3D34-7642-B440-24D751431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761" y="2420071"/>
              <a:ext cx="2227394" cy="222739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9D6DE6-F7D8-F34D-9C12-D4C1359AFBFC}"/>
              </a:ext>
            </a:extLst>
          </p:cNvPr>
          <p:cNvSpPr txBox="1"/>
          <p:nvPr/>
        </p:nvSpPr>
        <p:spPr>
          <a:xfrm>
            <a:off x="3641482" y="4892352"/>
            <a:ext cx="18610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hlinkClick r:id="rId6"/>
              </a:rPr>
              <a:t>Overall </a:t>
            </a:r>
            <a:r>
              <a:rPr lang="en-US" sz="1050" dirty="0" err="1">
                <a:hlinkClick r:id="rId6"/>
              </a:rPr>
              <a:t>Lifelife</a:t>
            </a:r>
            <a:r>
              <a:rPr lang="en-US" sz="1050" dirty="0">
                <a:hlinkClick r:id="rId6"/>
              </a:rPr>
              <a:t> Spread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8" name="Google Shape;12048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C12214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b="1" dirty="0">
              <a:solidFill>
                <a:srgbClr val="C122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0EC45-FC09-744F-BCE1-DB29298C8952}"/>
              </a:ext>
            </a:extLst>
          </p:cNvPr>
          <p:cNvSpPr txBox="1"/>
          <p:nvPr/>
        </p:nvSpPr>
        <p:spPr>
          <a:xfrm>
            <a:off x="434715" y="1169233"/>
            <a:ext cx="82745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Data Collection</a:t>
            </a:r>
          </a:p>
          <a:p>
            <a:endParaRPr lang="en-US" sz="1100" dirty="0"/>
          </a:p>
          <a:p>
            <a:r>
              <a:rPr lang="en-US" sz="1100" dirty="0"/>
              <a:t>Yelp API - </a:t>
            </a:r>
            <a:r>
              <a:rPr lang="en-US" sz="1100" dirty="0">
                <a:hlinkClick r:id="rId3"/>
              </a:rPr>
              <a:t>https://www.yelp.com/developers/documentation/v3/business_search</a:t>
            </a:r>
            <a:endParaRPr lang="en-US" sz="1100" b="1" dirty="0"/>
          </a:p>
          <a:p>
            <a:r>
              <a:rPr lang="en-US" sz="1100" dirty="0"/>
              <a:t>Requests Library - </a:t>
            </a:r>
            <a:r>
              <a:rPr lang="en-US" sz="1100" dirty="0">
                <a:hlinkClick r:id="rId4"/>
              </a:rPr>
              <a:t>https://realpython.com/python-requests/</a:t>
            </a:r>
            <a:endParaRPr lang="en-US" sz="1100" dirty="0"/>
          </a:p>
          <a:p>
            <a:r>
              <a:rPr lang="en-US" sz="1100" dirty="0"/>
              <a:t>Google Cloud - </a:t>
            </a:r>
            <a:r>
              <a:rPr lang="en-US" sz="1100" dirty="0">
                <a:hlinkClick r:id="rId5"/>
              </a:rPr>
              <a:t>https://console.cloud.google.com/apis/library?authuser=2&amp;project=yelpbusinesssinfo</a:t>
            </a:r>
            <a:endParaRPr lang="en-US" sz="1100" dirty="0"/>
          </a:p>
          <a:p>
            <a:r>
              <a:rPr lang="en-US" sz="1100" dirty="0"/>
              <a:t>Lee Robinsons Blog on retrieving data using different API’s </a:t>
            </a:r>
            <a:r>
              <a:rPr lang="en-US" sz="1100" dirty="0">
                <a:hlinkClick r:id="rId6"/>
              </a:rPr>
              <a:t>https://leerob.io/blog/google-yelp-foursquare-apis-python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Houston population data - </a:t>
            </a:r>
            <a:r>
              <a:rPr lang="en-US" sz="1100" dirty="0">
                <a:hlinkClick r:id="rId7"/>
              </a:rPr>
              <a:t>https://www.census.gov/en.html</a:t>
            </a:r>
            <a:endParaRPr lang="en-US" sz="1100" dirty="0"/>
          </a:p>
          <a:p>
            <a:r>
              <a:rPr lang="en-US" sz="1100" dirty="0"/>
              <a:t>using </a:t>
            </a:r>
            <a:r>
              <a:rPr lang="en-US" sz="1100" dirty="0" err="1"/>
              <a:t>Foursqare</a:t>
            </a:r>
            <a:r>
              <a:rPr lang="en-US" sz="1100" dirty="0"/>
              <a:t> API - </a:t>
            </a:r>
            <a:r>
              <a:rPr lang="en-US" sz="1100" dirty="0">
                <a:hlinkClick r:id="rId8"/>
              </a:rPr>
              <a:t>https://developer.foursquare.com/docs/api-reference/venues/details/</a:t>
            </a:r>
            <a:endParaRPr lang="en-US" sz="1100" dirty="0"/>
          </a:p>
          <a:p>
            <a:r>
              <a:rPr lang="en-US" sz="1100" dirty="0"/>
              <a:t>Houston Information - </a:t>
            </a:r>
            <a:r>
              <a:rPr lang="en-US" sz="1100" dirty="0">
                <a:hlinkClick r:id="rId9"/>
              </a:rPr>
              <a:t>https://www.houston.org/sites/default/files/2020-08/Houston%20Facts%202020_1.pdf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EDA</a:t>
            </a:r>
          </a:p>
          <a:p>
            <a:r>
              <a:rPr lang="en-US" sz="1100" dirty="0" err="1"/>
              <a:t>Geopandas</a:t>
            </a:r>
            <a:r>
              <a:rPr lang="en-US" sz="1100" dirty="0"/>
              <a:t> - </a:t>
            </a:r>
            <a:r>
              <a:rPr lang="en-US" sz="1100" dirty="0">
                <a:hlinkClick r:id="rId10"/>
              </a:rPr>
              <a:t>https://geopandas.org/getting_started.html</a:t>
            </a:r>
            <a:endParaRPr lang="en-US" sz="1100" dirty="0"/>
          </a:p>
          <a:p>
            <a:r>
              <a:rPr lang="en-US" sz="1100" dirty="0" err="1"/>
              <a:t>Youtube</a:t>
            </a:r>
            <a:r>
              <a:rPr lang="en-US" sz="1100" dirty="0"/>
              <a:t> tutorial on using </a:t>
            </a:r>
            <a:r>
              <a:rPr lang="en-US" sz="1100" dirty="0" err="1"/>
              <a:t>Geopandas</a:t>
            </a:r>
            <a:r>
              <a:rPr lang="en-US" sz="1100" dirty="0"/>
              <a:t> - </a:t>
            </a:r>
            <a:r>
              <a:rPr lang="en-US" sz="1100" dirty="0">
                <a:hlinkClick r:id="rId11"/>
              </a:rPr>
              <a:t>https://www.youtube.com/watch?v=t7lliJXFt8w&amp;t=1s</a:t>
            </a:r>
            <a:endParaRPr lang="en-US" sz="1100" dirty="0"/>
          </a:p>
          <a:p>
            <a:r>
              <a:rPr lang="en-US" sz="1100" dirty="0"/>
              <a:t>Reading shapefile Spatial data - </a:t>
            </a:r>
            <a:r>
              <a:rPr lang="en-US" sz="1100" dirty="0">
                <a:hlinkClick r:id="rId12"/>
              </a:rPr>
              <a:t>https://geopandas.org/docs/user_guide/io.html</a:t>
            </a:r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0558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7700"/>
        </a:solidFill>
        <a:effectLst/>
      </p:bgPr>
    </p:bg>
    <p:spTree>
      <p:nvGrpSpPr>
        <p:cNvPr id="1" name="Shape 1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8" name="Google Shape;12048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22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C99B57D-5703-E446-8645-0A8771552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5" t="20861" r="10302" b="21425"/>
          <a:stretch/>
        </p:blipFill>
        <p:spPr>
          <a:xfrm>
            <a:off x="3396559" y="402852"/>
            <a:ext cx="5747441" cy="4337546"/>
          </a:xfrm>
          <a:prstGeom prst="rect">
            <a:avLst/>
          </a:prstGeom>
        </p:spPr>
      </p:pic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773750" y="637825"/>
            <a:ext cx="5268900" cy="4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Topics For this presentation,</a:t>
            </a:r>
            <a:endParaRPr sz="2400" dirty="0"/>
          </a:p>
        </p:txBody>
      </p:sp>
      <p:grpSp>
        <p:nvGrpSpPr>
          <p:cNvPr id="192" name="Google Shape;192;p17"/>
          <p:cNvGrpSpPr/>
          <p:nvPr/>
        </p:nvGrpSpPr>
        <p:grpSpPr>
          <a:xfrm>
            <a:off x="8043259" y="1047800"/>
            <a:ext cx="794773" cy="732643"/>
            <a:chOff x="1794675" y="1526402"/>
            <a:chExt cx="1244400" cy="1147124"/>
          </a:xfrm>
        </p:grpSpPr>
        <p:sp>
          <p:nvSpPr>
            <p:cNvPr id="193" name="Google Shape;193;p17"/>
            <p:cNvSpPr/>
            <p:nvPr/>
          </p:nvSpPr>
          <p:spPr>
            <a:xfrm>
              <a:off x="1794675" y="1526402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High Density</a:t>
              </a:r>
              <a:endParaRPr sz="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01" name="Google Shape;201;p17"/>
          <p:cNvGrpSpPr/>
          <p:nvPr/>
        </p:nvGrpSpPr>
        <p:grpSpPr>
          <a:xfrm>
            <a:off x="773748" y="3665298"/>
            <a:ext cx="2966297" cy="879552"/>
            <a:chOff x="545148" y="3182073"/>
            <a:chExt cx="2966297" cy="879552"/>
          </a:xfrm>
        </p:grpSpPr>
        <p:sp>
          <p:nvSpPr>
            <p:cNvPr id="202" name="Google Shape;202;p17"/>
            <p:cNvSpPr txBox="1"/>
            <p:nvPr/>
          </p:nvSpPr>
          <p:spPr>
            <a:xfrm>
              <a:off x="545150" y="3465825"/>
              <a:ext cx="2618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Cluster each lifeline individually and understand the changes </a:t>
              </a: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between the years 2019 and 2021.</a:t>
              </a:r>
            </a:p>
          </p:txBody>
        </p:sp>
        <p:sp>
          <p:nvSpPr>
            <p:cNvPr id="203" name="Google Shape;203;p17"/>
            <p:cNvSpPr txBox="1"/>
            <p:nvPr/>
          </p:nvSpPr>
          <p:spPr>
            <a:xfrm>
              <a:off x="545148" y="3182073"/>
              <a:ext cx="2966297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Summary  and Conclusions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4" name="Google Shape;204;p17"/>
          <p:cNvGrpSpPr/>
          <p:nvPr/>
        </p:nvGrpSpPr>
        <p:grpSpPr>
          <a:xfrm>
            <a:off x="773748" y="2678689"/>
            <a:ext cx="2673987" cy="879536"/>
            <a:chOff x="545148" y="2409273"/>
            <a:chExt cx="2673987" cy="879536"/>
          </a:xfrm>
        </p:grpSpPr>
        <p:sp>
          <p:nvSpPr>
            <p:cNvPr id="205" name="Google Shape;205;p17"/>
            <p:cNvSpPr txBox="1"/>
            <p:nvPr/>
          </p:nvSpPr>
          <p:spPr>
            <a:xfrm>
              <a:off x="545150" y="2693009"/>
              <a:ext cx="2618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Understanding the available data and using different API’s to plot and categorize FEMA’s 7 lifelines.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17"/>
            <p:cNvSpPr txBox="1"/>
            <p:nvPr/>
          </p:nvSpPr>
          <p:spPr>
            <a:xfrm>
              <a:off x="545148" y="2409273"/>
              <a:ext cx="2673987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4">
                      <a:lumMod val="5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Exploratory Data Analysis</a:t>
              </a:r>
              <a:endParaRPr sz="1800" dirty="0">
                <a:solidFill>
                  <a:schemeClr val="accent4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773749" y="1692086"/>
            <a:ext cx="2618701" cy="879539"/>
            <a:chOff x="545149" y="1615886"/>
            <a:chExt cx="2618701" cy="879539"/>
          </a:xfrm>
        </p:grpSpPr>
        <p:sp>
          <p:nvSpPr>
            <p:cNvPr id="208" name="Google Shape;208;p17"/>
            <p:cNvSpPr txBox="1"/>
            <p:nvPr/>
          </p:nvSpPr>
          <p:spPr>
            <a:xfrm>
              <a:off x="545150" y="1899625"/>
              <a:ext cx="2618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Roboto"/>
                  <a:ea typeface="Roboto"/>
                  <a:cs typeface="Roboto"/>
                  <a:sym typeface="Roboto"/>
                </a:rPr>
                <a:t>Understanding how and from where to collect data. Types of API’s available and how they function.</a:t>
              </a:r>
              <a:endParaRPr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7"/>
            <p:cNvSpPr txBox="1"/>
            <p:nvPr/>
          </p:nvSpPr>
          <p:spPr>
            <a:xfrm>
              <a:off x="545149" y="1615886"/>
              <a:ext cx="21852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Collection</a:t>
              </a:r>
              <a:endParaRPr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5" name="Google Shape;192;p17">
            <a:extLst>
              <a:ext uri="{FF2B5EF4-FFF2-40B4-BE49-F238E27FC236}">
                <a16:creationId xmlns:a16="http://schemas.microsoft.com/office/drawing/2014/main" id="{FF2D0DDC-1705-4448-AE9B-2A0DB7184AE3}"/>
              </a:ext>
            </a:extLst>
          </p:cNvPr>
          <p:cNvGrpSpPr/>
          <p:nvPr/>
        </p:nvGrpSpPr>
        <p:grpSpPr>
          <a:xfrm>
            <a:off x="6561731" y="2893878"/>
            <a:ext cx="794773" cy="732643"/>
            <a:chOff x="1794675" y="1526402"/>
            <a:chExt cx="1244400" cy="1147124"/>
          </a:xfrm>
        </p:grpSpPr>
        <p:sp>
          <p:nvSpPr>
            <p:cNvPr id="86" name="Google Shape;193;p17">
              <a:extLst>
                <a:ext uri="{FF2B5EF4-FFF2-40B4-BE49-F238E27FC236}">
                  <a16:creationId xmlns:a16="http://schemas.microsoft.com/office/drawing/2014/main" id="{D5643322-92D6-E040-9274-D36D8248A412}"/>
                </a:ext>
              </a:extLst>
            </p:cNvPr>
            <p:cNvSpPr/>
            <p:nvPr/>
          </p:nvSpPr>
          <p:spPr>
            <a:xfrm>
              <a:off x="1794675" y="1526402"/>
              <a:ext cx="1244400" cy="410100"/>
            </a:xfrm>
            <a:prstGeom prst="homePlate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High  Density</a:t>
              </a:r>
              <a:endParaRPr sz="8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87" name="Google Shape;194;p17">
              <a:extLst>
                <a:ext uri="{FF2B5EF4-FFF2-40B4-BE49-F238E27FC236}">
                  <a16:creationId xmlns:a16="http://schemas.microsoft.com/office/drawing/2014/main" id="{F19D06AA-9C8E-914B-9694-14C6E39568FB}"/>
                </a:ext>
              </a:extLst>
            </p:cNvPr>
            <p:cNvCxnSpPr/>
            <p:nvPr/>
          </p:nvCxnSpPr>
          <p:spPr>
            <a:xfrm>
              <a:off x="1794675" y="1529025"/>
              <a:ext cx="0" cy="1144500"/>
            </a:xfrm>
            <a:prstGeom prst="straightConnector1">
              <a:avLst/>
            </a:prstGeom>
            <a:noFill/>
            <a:ln w="19050" cap="flat" cmpd="sng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23785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Data Collection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(Libraries &amp; API)</a:t>
            </a:r>
            <a:endParaRPr dirty="0"/>
          </a:p>
        </p:txBody>
      </p:sp>
      <p:grpSp>
        <p:nvGrpSpPr>
          <p:cNvPr id="1676" name="Google Shape;1676;p18"/>
          <p:cNvGrpSpPr/>
          <p:nvPr/>
        </p:nvGrpSpPr>
        <p:grpSpPr>
          <a:xfrm>
            <a:off x="1411216" y="1367692"/>
            <a:ext cx="2221200" cy="879550"/>
            <a:chOff x="4815600" y="1130825"/>
            <a:chExt cx="2221200" cy="879550"/>
          </a:xfrm>
        </p:grpSpPr>
        <p:sp>
          <p:nvSpPr>
            <p:cNvPr id="1677" name="Google Shape;1677;p18"/>
            <p:cNvSpPr txBox="1"/>
            <p:nvPr/>
          </p:nvSpPr>
          <p:spPr>
            <a:xfrm>
              <a:off x="4815600" y="1414575"/>
              <a:ext cx="22212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Robust search results, main benefit being able to search using venue id’s. Focuses more on business information rather than overall search results.</a:t>
              </a:r>
              <a:endParaRPr sz="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8" name="Google Shape;1678;p18"/>
            <p:cNvSpPr txBox="1"/>
            <p:nvPr/>
          </p:nvSpPr>
          <p:spPr>
            <a:xfrm>
              <a:off x="4815600" y="1130825"/>
              <a:ext cx="15570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4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Yelp Fusion API</a:t>
              </a:r>
              <a:endParaRPr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C53141F-B5CF-E94C-A17A-B04A4B6C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6002"/>
            <a:ext cx="3658991" cy="1467484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41EE404-03C0-6848-A09A-AF6F38FDB370}"/>
              </a:ext>
            </a:extLst>
          </p:cNvPr>
          <p:cNvSpPr/>
          <p:nvPr/>
        </p:nvSpPr>
        <p:spPr>
          <a:xfrm>
            <a:off x="3847610" y="1162745"/>
            <a:ext cx="488020" cy="12774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98" name="Google Shape;1681;p18">
            <a:extLst>
              <a:ext uri="{FF2B5EF4-FFF2-40B4-BE49-F238E27FC236}">
                <a16:creationId xmlns:a16="http://schemas.microsoft.com/office/drawing/2014/main" id="{2F95D221-A513-754B-AB4F-A0EE74880932}"/>
              </a:ext>
            </a:extLst>
          </p:cNvPr>
          <p:cNvGrpSpPr/>
          <p:nvPr/>
        </p:nvGrpSpPr>
        <p:grpSpPr>
          <a:xfrm>
            <a:off x="5024847" y="3130174"/>
            <a:ext cx="2221200" cy="879550"/>
            <a:chOff x="4815600" y="2437025"/>
            <a:chExt cx="2221200" cy="879550"/>
          </a:xfrm>
        </p:grpSpPr>
        <p:sp>
          <p:nvSpPr>
            <p:cNvPr id="1699" name="Google Shape;1682;p18">
              <a:extLst>
                <a:ext uri="{FF2B5EF4-FFF2-40B4-BE49-F238E27FC236}">
                  <a16:creationId xmlns:a16="http://schemas.microsoft.com/office/drawing/2014/main" id="{9611928C-07A1-F949-AF9C-CB02026354D4}"/>
                </a:ext>
              </a:extLst>
            </p:cNvPr>
            <p:cNvSpPr txBox="1"/>
            <p:nvPr/>
          </p:nvSpPr>
          <p:spPr>
            <a:xfrm>
              <a:off x="4815600" y="2720775"/>
              <a:ext cx="22212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Part of Google Cloud Platform. Used Places API and Geocoding API for this project. Allows to search using keywords.</a:t>
              </a:r>
              <a:endParaRPr sz="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0" name="Google Shape;1683;p18">
              <a:extLst>
                <a:ext uri="{FF2B5EF4-FFF2-40B4-BE49-F238E27FC236}">
                  <a16:creationId xmlns:a16="http://schemas.microsoft.com/office/drawing/2014/main" id="{8793047F-E131-1349-BC84-4A868B979BAA}"/>
                </a:ext>
              </a:extLst>
            </p:cNvPr>
            <p:cNvSpPr txBox="1"/>
            <p:nvPr/>
          </p:nvSpPr>
          <p:spPr>
            <a:xfrm>
              <a:off x="4997280" y="2437025"/>
              <a:ext cx="203952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4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Google Places API</a:t>
              </a:r>
              <a:endParaRPr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0C47C-B84C-5447-A24A-AC452531B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63" y="2676044"/>
            <a:ext cx="2036967" cy="917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8C82A-0613-6443-AF63-C0CCFEBA2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528" y="3358903"/>
            <a:ext cx="2035708" cy="995051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CA30FBD4-A86B-9341-9A23-68CAB8C40EC2}"/>
              </a:ext>
            </a:extLst>
          </p:cNvPr>
          <p:cNvSpPr/>
          <p:nvPr/>
        </p:nvSpPr>
        <p:spPr>
          <a:xfrm>
            <a:off x="4480590" y="2988602"/>
            <a:ext cx="206680" cy="12089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1" name="Google Shape;1690;p18">
            <a:extLst>
              <a:ext uri="{FF2B5EF4-FFF2-40B4-BE49-F238E27FC236}">
                <a16:creationId xmlns:a16="http://schemas.microsoft.com/office/drawing/2014/main" id="{F425BC14-F9E3-2944-8233-6FD46BF34DEA}"/>
              </a:ext>
            </a:extLst>
          </p:cNvPr>
          <p:cNvSpPr txBox="1"/>
          <p:nvPr/>
        </p:nvSpPr>
        <p:spPr>
          <a:xfrm>
            <a:off x="2968216" y="4460654"/>
            <a:ext cx="491661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"/>
                <a:ea typeface="Roboto"/>
                <a:cs typeface="Roboto"/>
                <a:sym typeface="Roboto"/>
              </a:rPr>
              <a:t>Allows to send HTTP requests using Python. HTTP returns the response object ex. JSON file in our case comprising of related data like content, status, encoding etc.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2" name="Google Shape;1691;p18">
            <a:extLst>
              <a:ext uri="{FF2B5EF4-FFF2-40B4-BE49-F238E27FC236}">
                <a16:creationId xmlns:a16="http://schemas.microsoft.com/office/drawing/2014/main" id="{44C59A6D-5DAF-314B-898F-7F6927A3ABE5}"/>
              </a:ext>
            </a:extLst>
          </p:cNvPr>
          <p:cNvSpPr txBox="1"/>
          <p:nvPr/>
        </p:nvSpPr>
        <p:spPr>
          <a:xfrm>
            <a:off x="1294363" y="4570033"/>
            <a:ext cx="15570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Requests Library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916187-D5B2-4443-A89B-EC3D4DC7ACC0}"/>
              </a:ext>
            </a:extLst>
          </p:cNvPr>
          <p:cNvCxnSpPr>
            <a:cxnSpLocks/>
          </p:cNvCxnSpPr>
          <p:nvPr/>
        </p:nvCxnSpPr>
        <p:spPr>
          <a:xfrm>
            <a:off x="768203" y="2676044"/>
            <a:ext cx="7683009" cy="0"/>
          </a:xfrm>
          <a:prstGeom prst="line">
            <a:avLst/>
          </a:prstGeom>
          <a:ln>
            <a:solidFill>
              <a:srgbClr val="6D7700">
                <a:alpha val="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DF225098-13A8-644D-9FB1-4288695D73D8}"/>
              </a:ext>
            </a:extLst>
          </p:cNvPr>
          <p:cNvCxnSpPr>
            <a:cxnSpLocks/>
          </p:cNvCxnSpPr>
          <p:nvPr/>
        </p:nvCxnSpPr>
        <p:spPr>
          <a:xfrm>
            <a:off x="768203" y="4437921"/>
            <a:ext cx="7683009" cy="0"/>
          </a:xfrm>
          <a:prstGeom prst="line">
            <a:avLst/>
          </a:prstGeom>
          <a:ln>
            <a:solidFill>
              <a:srgbClr val="6D7700">
                <a:alpha val="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D5DFCC3-34DF-C84C-A960-7E200FB7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21" y="930162"/>
            <a:ext cx="3208530" cy="657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8AF94C-F9FC-1941-84BA-003C7FEB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Request call using yelp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4AEAE-1637-634D-B390-15788F695D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724" b="3576"/>
          <a:stretch/>
        </p:blipFill>
        <p:spPr>
          <a:xfrm>
            <a:off x="1761657" y="1517741"/>
            <a:ext cx="4788212" cy="2014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9E8B5-474E-A649-A930-54DB424A417F}"/>
              </a:ext>
            </a:extLst>
          </p:cNvPr>
          <p:cNvSpPr txBox="1"/>
          <p:nvPr/>
        </p:nvSpPr>
        <p:spPr>
          <a:xfrm>
            <a:off x="225165" y="2390556"/>
            <a:ext cx="153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C00000"/>
                </a:solidFill>
              </a:rPr>
              <a:t>The GET method indicates that you’re trying to get or retrieve data from a specified resource</a:t>
            </a:r>
            <a:endParaRPr lang="en-US" sz="900" dirty="0">
              <a:solidFill>
                <a:srgbClr val="C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F839E3-A9DF-7F42-B3BB-85420DD769E4}"/>
              </a:ext>
            </a:extLst>
          </p:cNvPr>
          <p:cNvCxnSpPr/>
          <p:nvPr/>
        </p:nvCxnSpPr>
        <p:spPr>
          <a:xfrm>
            <a:off x="1469036" y="2924742"/>
            <a:ext cx="1506511" cy="35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D47367-3232-8049-B79D-EAFB8E9780D4}"/>
              </a:ext>
            </a:extLst>
          </p:cNvPr>
          <p:cNvCxnSpPr/>
          <p:nvPr/>
        </p:nvCxnSpPr>
        <p:spPr>
          <a:xfrm flipV="1">
            <a:off x="2041371" y="3531844"/>
            <a:ext cx="484471" cy="40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F1995D-49C6-6B45-9D2B-DB55F0D906A8}"/>
              </a:ext>
            </a:extLst>
          </p:cNvPr>
          <p:cNvSpPr txBox="1"/>
          <p:nvPr/>
        </p:nvSpPr>
        <p:spPr>
          <a:xfrm>
            <a:off x="685799" y="3625760"/>
            <a:ext cx="153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rgbClr val="C00000"/>
                </a:solidFill>
              </a:rPr>
              <a:t>We obtain the response as a JSON file, and all content is stored under ‘businesses’ key.</a:t>
            </a:r>
            <a:endParaRPr lang="en-US" sz="900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0D14D7-2F68-7A4C-9CCD-4FDD9023D3A6}"/>
              </a:ext>
            </a:extLst>
          </p:cNvPr>
          <p:cNvSpPr txBox="1"/>
          <p:nvPr/>
        </p:nvSpPr>
        <p:spPr>
          <a:xfrm>
            <a:off x="6742752" y="1553141"/>
            <a:ext cx="19989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business based on following parameters,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latitude &amp; 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open_now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open_at</a:t>
            </a:r>
            <a:endParaRPr lang="en-US" sz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7DE71A-3397-6945-A6D4-D0F556F7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486" y="3712498"/>
            <a:ext cx="5411449" cy="111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19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Exploratory Data Analysis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(Additional Libraries)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1" name="Google Shape;1677;p18">
            <a:extLst>
              <a:ext uri="{FF2B5EF4-FFF2-40B4-BE49-F238E27FC236}">
                <a16:creationId xmlns:a16="http://schemas.microsoft.com/office/drawing/2014/main" id="{16AD5C93-BD2E-0C42-B6A2-ABF816D07CFD}"/>
              </a:ext>
            </a:extLst>
          </p:cNvPr>
          <p:cNvSpPr txBox="1"/>
          <p:nvPr/>
        </p:nvSpPr>
        <p:spPr>
          <a:xfrm>
            <a:off x="900654" y="1644437"/>
            <a:ext cx="2836706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 open source library to work with geospatial data in python. Extends the datatypes used by Pandas to allow spatial operations on geometric types, using Shapely library.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1678;p18">
            <a:extLst>
              <a:ext uri="{FF2B5EF4-FFF2-40B4-BE49-F238E27FC236}">
                <a16:creationId xmlns:a16="http://schemas.microsoft.com/office/drawing/2014/main" id="{1C061D43-7A3A-D845-96C1-E0D91939E9DB}"/>
              </a:ext>
            </a:extLst>
          </p:cNvPr>
          <p:cNvSpPr txBox="1"/>
          <p:nvPr/>
        </p:nvSpPr>
        <p:spPr>
          <a:xfrm>
            <a:off x="720772" y="1360687"/>
            <a:ext cx="183986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Geopandas</a:t>
            </a:r>
            <a:r>
              <a:rPr lang="en"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Library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53" name="Google Shape;1681;p18">
            <a:extLst>
              <a:ext uri="{FF2B5EF4-FFF2-40B4-BE49-F238E27FC236}">
                <a16:creationId xmlns:a16="http://schemas.microsoft.com/office/drawing/2014/main" id="{1BACA8AC-746C-254A-AC73-D4976247A271}"/>
              </a:ext>
            </a:extLst>
          </p:cNvPr>
          <p:cNvGrpSpPr/>
          <p:nvPr/>
        </p:nvGrpSpPr>
        <p:grpSpPr>
          <a:xfrm>
            <a:off x="339130" y="2610863"/>
            <a:ext cx="2782724" cy="770696"/>
            <a:chOff x="-1047298" y="3373401"/>
            <a:chExt cx="2782724" cy="770696"/>
          </a:xfrm>
        </p:grpSpPr>
        <p:sp>
          <p:nvSpPr>
            <p:cNvPr id="354" name="Google Shape;1682;p18">
              <a:extLst>
                <a:ext uri="{FF2B5EF4-FFF2-40B4-BE49-F238E27FC236}">
                  <a16:creationId xmlns:a16="http://schemas.microsoft.com/office/drawing/2014/main" id="{2AC562A1-FB2A-5B46-B67B-AC6B5D87450C}"/>
                </a:ext>
              </a:extLst>
            </p:cNvPr>
            <p:cNvSpPr txBox="1"/>
            <p:nvPr/>
          </p:nvSpPr>
          <p:spPr>
            <a:xfrm>
              <a:off x="-485774" y="3548297"/>
              <a:ext cx="22212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Reads and writes ESRI shapefiles in pure python.</a:t>
              </a:r>
              <a:endParaRPr sz="9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1683;p18">
              <a:extLst>
                <a:ext uri="{FF2B5EF4-FFF2-40B4-BE49-F238E27FC236}">
                  <a16:creationId xmlns:a16="http://schemas.microsoft.com/office/drawing/2014/main" id="{EFFAD943-8EC5-C046-B230-079588C77190}"/>
                </a:ext>
              </a:extLst>
            </p:cNvPr>
            <p:cNvSpPr txBox="1"/>
            <p:nvPr/>
          </p:nvSpPr>
          <p:spPr>
            <a:xfrm>
              <a:off x="-1047298" y="3373401"/>
              <a:ext cx="203952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4">
                      <a:lumMod val="7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Shapefile Library</a:t>
              </a:r>
              <a:endParaRPr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60" name="Google Shape;1690;p18">
            <a:extLst>
              <a:ext uri="{FF2B5EF4-FFF2-40B4-BE49-F238E27FC236}">
                <a16:creationId xmlns:a16="http://schemas.microsoft.com/office/drawing/2014/main" id="{B5C96E76-B8C9-B149-9BD8-D76114A99866}"/>
              </a:ext>
            </a:extLst>
          </p:cNvPr>
          <p:cNvSpPr txBox="1"/>
          <p:nvPr/>
        </p:nvSpPr>
        <p:spPr>
          <a:xfrm>
            <a:off x="821650" y="3810761"/>
            <a:ext cx="22212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Roboto"/>
                <a:ea typeface="Roboto"/>
                <a:cs typeface="Roboto"/>
                <a:sym typeface="Roboto"/>
              </a:rPr>
              <a:t>Allows us to use Shapely or </a:t>
            </a:r>
            <a:r>
              <a:rPr lang="en" sz="800" dirty="0" err="1">
                <a:latin typeface="Roboto"/>
                <a:ea typeface="Roboto"/>
                <a:cs typeface="Roboto"/>
                <a:sym typeface="Roboto"/>
              </a:rPr>
              <a:t>GeoJSON</a:t>
            </a:r>
            <a:r>
              <a:rPr lang="en" sz="800" dirty="0">
                <a:latin typeface="Roboto"/>
                <a:ea typeface="Roboto"/>
                <a:cs typeface="Roboto"/>
                <a:sym typeface="Roboto"/>
              </a:rPr>
              <a:t>-like geometric objects as matplotlib paths and patches.</a:t>
            </a:r>
            <a:endParaRPr sz="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1691;p18">
            <a:extLst>
              <a:ext uri="{FF2B5EF4-FFF2-40B4-BE49-F238E27FC236}">
                <a16:creationId xmlns:a16="http://schemas.microsoft.com/office/drawing/2014/main" id="{CE7C3FBB-25D5-3540-9349-26A4F066EF36}"/>
              </a:ext>
            </a:extLst>
          </p:cNvPr>
          <p:cNvSpPr txBox="1"/>
          <p:nvPr/>
        </p:nvSpPr>
        <p:spPr>
          <a:xfrm>
            <a:off x="821650" y="3613281"/>
            <a:ext cx="15570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Descartes Library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2769B58B-EF30-814F-AD43-9578E2C59E41}"/>
              </a:ext>
            </a:extLst>
          </p:cNvPr>
          <p:cNvCxnSpPr>
            <a:cxnSpLocks/>
          </p:cNvCxnSpPr>
          <p:nvPr/>
        </p:nvCxnSpPr>
        <p:spPr>
          <a:xfrm>
            <a:off x="557398" y="2436201"/>
            <a:ext cx="3483387" cy="0"/>
          </a:xfrm>
          <a:prstGeom prst="line">
            <a:avLst/>
          </a:prstGeom>
          <a:ln>
            <a:solidFill>
              <a:srgbClr val="6D7700">
                <a:alpha val="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CC52AB6F-DD69-5346-ABBC-5D6C12D8F73F}"/>
              </a:ext>
            </a:extLst>
          </p:cNvPr>
          <p:cNvCxnSpPr>
            <a:cxnSpLocks/>
          </p:cNvCxnSpPr>
          <p:nvPr/>
        </p:nvCxnSpPr>
        <p:spPr>
          <a:xfrm>
            <a:off x="589777" y="3480515"/>
            <a:ext cx="3449466" cy="0"/>
          </a:xfrm>
          <a:prstGeom prst="line">
            <a:avLst/>
          </a:prstGeom>
          <a:ln>
            <a:solidFill>
              <a:srgbClr val="6D7700">
                <a:alpha val="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Google Shape;1678;p18">
            <a:extLst>
              <a:ext uri="{FF2B5EF4-FFF2-40B4-BE49-F238E27FC236}">
                <a16:creationId xmlns:a16="http://schemas.microsoft.com/office/drawing/2014/main" id="{23CC0883-0825-2145-8028-2586B36CA6D3}"/>
              </a:ext>
            </a:extLst>
          </p:cNvPr>
          <p:cNvSpPr txBox="1"/>
          <p:nvPr/>
        </p:nvSpPr>
        <p:spPr>
          <a:xfrm>
            <a:off x="3835806" y="1360687"/>
            <a:ext cx="183986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Other Libraries</a:t>
            </a:r>
            <a:endParaRPr sz="1600" dirty="0">
              <a:solidFill>
                <a:schemeClr val="accent4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DCE7D-C68F-5346-8DCA-2409AC54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028" y="1674487"/>
            <a:ext cx="4190942" cy="2566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20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Exploratory Data Analysis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FEMA’s 7 lifelines (comparison)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AA061-B148-7347-AC82-EE04BF959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2" y="1169232"/>
            <a:ext cx="4272701" cy="37194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2E5013-B07B-DF4F-9A6E-942F6B8FC81A}"/>
              </a:ext>
            </a:extLst>
          </p:cNvPr>
          <p:cNvSpPr txBox="1"/>
          <p:nvPr/>
        </p:nvSpPr>
        <p:spPr>
          <a:xfrm>
            <a:off x="5168685" y="1232922"/>
            <a:ext cx="3525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Significant increase in Food, Water and Shelter category during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Health &amp; Medical as a lifeline, shows a little drop due to some sub categories like counselling and mental health and urgent care, not a priority during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049;p20">
            <a:extLst>
              <a:ext uri="{FF2B5EF4-FFF2-40B4-BE49-F238E27FC236}">
                <a16:creationId xmlns:a16="http://schemas.microsoft.com/office/drawing/2014/main" id="{15D9E53A-0895-0843-B110-6101C3C2E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Exploratory Data Analysis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Lifeline Subcategories (comparison)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81D41-FF15-A14E-B852-A429F6D51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72" y="1116767"/>
            <a:ext cx="3771900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CB8F9-5EB1-7347-954F-34888A154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00" y="1116767"/>
            <a:ext cx="3771900" cy="377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22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Exploratory Data Analysis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Lifeline Spread 2019 Vs 2021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5FF8C-A09F-9441-B4B0-AA3DD855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754" y="1060337"/>
            <a:ext cx="4588937" cy="3711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452B1-45A5-E04B-BB9D-089DABA74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9" y="1060337"/>
            <a:ext cx="4026931" cy="371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23"/>
          <p:cNvSpPr txBox="1">
            <a:spLocks noGrp="1"/>
          </p:cNvSpPr>
          <p:nvPr>
            <p:ph type="title"/>
          </p:nvPr>
        </p:nvSpPr>
        <p:spPr>
          <a:xfrm>
            <a:off x="2378650" y="371775"/>
            <a:ext cx="4386900" cy="3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/>
              <a:t>Exploratory Data Analysis</a:t>
            </a:r>
            <a:br>
              <a:rPr lang="en" dirty="0"/>
            </a:b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Lifeline Spread 2021 (by population)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A9288-1405-A442-BB4C-BB56FD0E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35" y="1105953"/>
            <a:ext cx="4213132" cy="3407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232E00-33D4-8141-8868-BC97C56B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48" y="1216856"/>
            <a:ext cx="3436517" cy="3296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p of Europe Infographics by Slidesgo">
  <a:themeElements>
    <a:clrScheme name="Simple Light">
      <a:dk1>
        <a:srgbClr val="000000"/>
      </a:dk1>
      <a:lt1>
        <a:srgbClr val="FFFFFF"/>
      </a:lt1>
      <a:dk2>
        <a:srgbClr val="B3B3B3"/>
      </a:dk2>
      <a:lt2>
        <a:srgbClr val="E6E6E6"/>
      </a:lt2>
      <a:accent1>
        <a:srgbClr val="E54F4E"/>
      </a:accent1>
      <a:accent2>
        <a:srgbClr val="F18966"/>
      </a:accent2>
      <a:accent3>
        <a:srgbClr val="E7B942"/>
      </a:accent3>
      <a:accent4>
        <a:srgbClr val="CEC22F"/>
      </a:accent4>
      <a:accent5>
        <a:srgbClr val="59BD6F"/>
      </a:accent5>
      <a:accent6>
        <a:srgbClr val="49AED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691</Words>
  <Application>Microsoft Office PowerPoint</Application>
  <PresentationFormat>On-screen Show (16:9)</PresentationFormat>
  <Paragraphs>82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Proxima Nova</vt:lpstr>
      <vt:lpstr>Proxima Nova Semibold</vt:lpstr>
      <vt:lpstr>Fira Sans Extra Condensed Medium</vt:lpstr>
      <vt:lpstr>Roboto</vt:lpstr>
      <vt:lpstr>Map of Europe Infographics by Slidesgo</vt:lpstr>
      <vt:lpstr>Slidesgo Final Pages</vt:lpstr>
      <vt:lpstr>Categorize affected business according to FEMA’s seven lifelines, before and during a disaster, using Yelp data.</vt:lpstr>
      <vt:lpstr>Topics For this presentation,</vt:lpstr>
      <vt:lpstr>Data Collection (Libraries &amp; API)</vt:lpstr>
      <vt:lpstr>Sample Request call using yelp API</vt:lpstr>
      <vt:lpstr>Exploratory Data Analysis (Additional Libraries)</vt:lpstr>
      <vt:lpstr>Exploratory Data Analysis FEMA’s 7 lifelines (comparison)</vt:lpstr>
      <vt:lpstr>Exploratory Data Analysis Lifeline Subcategories (comparison)</vt:lpstr>
      <vt:lpstr>Exploratory Data Analysis Lifeline Spread 2019 Vs 2021</vt:lpstr>
      <vt:lpstr>Exploratory Data Analysis Lifeline Spread 2021 (by population)</vt:lpstr>
      <vt:lpstr>Clustering each Lifelines - KMeans</vt:lpstr>
      <vt:lpstr>Summary and Conclusions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Categorize affected business according to FEMA’s seven lifelines, before and during a disaster, using Yelp data.</dc:title>
  <cp:lastModifiedBy>Ali Habibi</cp:lastModifiedBy>
  <cp:revision>37</cp:revision>
  <dcterms:modified xsi:type="dcterms:W3CDTF">2021-06-17T04:02:18Z</dcterms:modified>
</cp:coreProperties>
</file>